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392" r:id="rId3"/>
    <p:sldId id="393" r:id="rId4"/>
    <p:sldId id="394" r:id="rId5"/>
    <p:sldId id="395" r:id="rId6"/>
    <p:sldId id="396" r:id="rId7"/>
    <p:sldId id="417" r:id="rId8"/>
    <p:sldId id="418" r:id="rId9"/>
    <p:sldId id="419" r:id="rId10"/>
    <p:sldId id="397" r:id="rId11"/>
    <p:sldId id="398" r:id="rId12"/>
    <p:sldId id="420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8" r:id="rId22"/>
    <p:sldId id="409" r:id="rId23"/>
    <p:sldId id="421" r:id="rId24"/>
    <p:sldId id="422" r:id="rId25"/>
    <p:sldId id="423" r:id="rId26"/>
    <p:sldId id="424" r:id="rId27"/>
    <p:sldId id="425" r:id="rId28"/>
    <p:sldId id="426" r:id="rId29"/>
    <p:sldId id="410" r:id="rId30"/>
    <p:sldId id="411" r:id="rId31"/>
    <p:sldId id="412" r:id="rId32"/>
    <p:sldId id="427" r:id="rId33"/>
    <p:sldId id="413" r:id="rId34"/>
    <p:sldId id="428" r:id="rId35"/>
    <p:sldId id="429" r:id="rId36"/>
    <p:sldId id="430" r:id="rId37"/>
    <p:sldId id="431" r:id="rId38"/>
    <p:sldId id="414" r:id="rId3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051F9-26F6-475A-D7A5-2E1592F61075}" v="1021" dt="2024-11-16T13:16:52.054"/>
    <p1510:client id="{BBB47EBB-979D-9921-1BBF-54344FD696AF}" v="35" dt="2024-11-17T17:05:19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20/11/2024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 18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Introduction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to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D7DAE432-076A-BF31-FFBF-4AFB8F451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83402"/>
            <a:ext cx="10515600" cy="2232594"/>
          </a:xfrm>
        </p:spPr>
      </p:pic>
    </p:spTree>
    <p:extLst>
      <p:ext uri="{BB962C8B-B14F-4D97-AF65-F5344CB8AC3E}">
        <p14:creationId xmlns:p14="http://schemas.microsoft.com/office/powerpoint/2010/main" val="313444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4BB59582-5B03-A548-494E-4B1240B5A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822" y="1710871"/>
            <a:ext cx="10515600" cy="4189549"/>
          </a:xfrm>
        </p:spPr>
      </p:pic>
    </p:spTree>
    <p:extLst>
      <p:ext uri="{BB962C8B-B14F-4D97-AF65-F5344CB8AC3E}">
        <p14:creationId xmlns:p14="http://schemas.microsoft.com/office/powerpoint/2010/main" val="189317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8" name="Marcador de Posição de Conteúdo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4CA0F94-2319-DB19-EA2E-E7EFF563B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62655"/>
            <a:ext cx="10515600" cy="3788954"/>
          </a:xfrm>
        </p:spPr>
      </p:pic>
    </p:spTree>
    <p:extLst>
      <p:ext uri="{BB962C8B-B14F-4D97-AF65-F5344CB8AC3E}">
        <p14:creationId xmlns:p14="http://schemas.microsoft.com/office/powerpoint/2010/main" val="413516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Tipo de letra, file&#10;&#10;Descrição gerada automaticamente">
            <a:extLst>
              <a:ext uri="{FF2B5EF4-FFF2-40B4-BE49-F238E27FC236}">
                <a16:creationId xmlns:a16="http://schemas.microsoft.com/office/drawing/2014/main" id="{D0EAF6EB-85D8-7774-6193-1CEA9B76A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00017"/>
            <a:ext cx="10515600" cy="3887689"/>
          </a:xfrm>
        </p:spPr>
      </p:pic>
    </p:spTree>
    <p:extLst>
      <p:ext uri="{BB962C8B-B14F-4D97-AF65-F5344CB8AC3E}">
        <p14:creationId xmlns:p14="http://schemas.microsoft.com/office/powerpoint/2010/main" val="2164409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Translation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95C6CCF9-C4E3-5728-363C-4F7A09B42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659" y="1491098"/>
            <a:ext cx="10515600" cy="3887689"/>
          </a:xfrm>
        </p:spPr>
      </p:pic>
    </p:spTree>
    <p:extLst>
      <p:ext uri="{BB962C8B-B14F-4D97-AF65-F5344CB8AC3E}">
        <p14:creationId xmlns:p14="http://schemas.microsoft.com/office/powerpoint/2010/main" val="172358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Problem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Performance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Drops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as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Sentence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 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Length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Grows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65F82BCF-EE25-D987-8018-DAD296E23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46206"/>
            <a:ext cx="10515600" cy="3627798"/>
          </a:xfrm>
        </p:spPr>
      </p:pic>
      <p:sp>
        <p:nvSpPr>
          <p:cNvPr id="13" name="Seta: Para Cima 12">
            <a:extLst>
              <a:ext uri="{FF2B5EF4-FFF2-40B4-BE49-F238E27FC236}">
                <a16:creationId xmlns:a16="http://schemas.microsoft.com/office/drawing/2014/main" id="{74AE8B68-ED9E-D678-409A-66655E9A18DD}"/>
              </a:ext>
            </a:extLst>
          </p:cNvPr>
          <p:cNvSpPr/>
          <p:nvPr/>
        </p:nvSpPr>
        <p:spPr>
          <a:xfrm>
            <a:off x="6013622" y="4417539"/>
            <a:ext cx="288324" cy="135924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14F4826-093D-3D36-4DF2-010987BB3A12}"/>
              </a:ext>
            </a:extLst>
          </p:cNvPr>
          <p:cNvSpPr txBox="1"/>
          <p:nvPr/>
        </p:nvSpPr>
        <p:spPr>
          <a:xfrm>
            <a:off x="4994189" y="5890053"/>
            <a:ext cx="23416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err="1"/>
              <a:t>Bottleneck</a:t>
            </a:r>
            <a:r>
              <a:rPr lang="pt-PT" b="1" dirty="0"/>
              <a:t> </a:t>
            </a:r>
            <a:r>
              <a:rPr lang="pt-PT" b="1" err="1"/>
              <a:t>problem</a:t>
            </a:r>
            <a:r>
              <a:rPr lang="pt-PT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605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How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 to preserve Performance for Long </a:t>
            </a:r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Sequences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?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0AE0ED0D-4D4F-0D1A-1488-C597DEF5F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6989"/>
            <a:ext cx="10515600" cy="3627798"/>
          </a:xfrm>
        </p:spPr>
      </p:pic>
    </p:spTree>
    <p:extLst>
      <p:ext uri="{BB962C8B-B14F-4D97-AF65-F5344CB8AC3E}">
        <p14:creationId xmlns:p14="http://schemas.microsoft.com/office/powerpoint/2010/main" val="72548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How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 to preserve Performance for Long </a:t>
            </a:r>
            <a:r>
              <a:rPr lang="pt-PT" sz="3600" b="1" dirty="0" err="1">
                <a:solidFill>
                  <a:srgbClr val="092953"/>
                </a:solidFill>
                <a:ea typeface="+mj-lt"/>
                <a:cs typeface="+mj-lt"/>
              </a:rPr>
              <a:t>Sequences</a:t>
            </a:r>
            <a:r>
              <a:rPr lang="pt-PT" sz="3600" b="1" dirty="0">
                <a:solidFill>
                  <a:srgbClr val="092953"/>
                </a:solidFill>
                <a:ea typeface="+mj-lt"/>
                <a:cs typeface="+mj-lt"/>
              </a:rPr>
              <a:t>?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993F56C2-4264-334C-DE98-E9CB1D8A4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67696"/>
            <a:ext cx="10515600" cy="3593520"/>
          </a:xfrm>
        </p:spPr>
      </p:pic>
    </p:spTree>
    <p:extLst>
      <p:ext uri="{BB962C8B-B14F-4D97-AF65-F5344CB8AC3E}">
        <p14:creationId xmlns:p14="http://schemas.microsoft.com/office/powerpoint/2010/main" val="281890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Idea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Use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Multiple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Vectors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Tipo de letra, file, diagrama&#10;&#10;Descrição gerada automaticamente">
            <a:extLst>
              <a:ext uri="{FF2B5EF4-FFF2-40B4-BE49-F238E27FC236}">
                <a16:creationId xmlns:a16="http://schemas.microsoft.com/office/drawing/2014/main" id="{AAB9D666-D1DD-1065-D519-AD2987A2D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901" y="1331977"/>
            <a:ext cx="7829550" cy="2990850"/>
          </a:xfrm>
        </p:spPr>
      </p:pic>
    </p:spTree>
    <p:extLst>
      <p:ext uri="{BB962C8B-B14F-4D97-AF65-F5344CB8AC3E}">
        <p14:creationId xmlns:p14="http://schemas.microsoft.com/office/powerpoint/2010/main" val="1077003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Idea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What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Use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Multiple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Vectors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3EA5B47B-F303-1EE2-257D-9509F7B26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4969" y="1259273"/>
            <a:ext cx="9763467" cy="5103040"/>
          </a:xfrm>
        </p:spPr>
      </p:pic>
    </p:spTree>
    <p:extLst>
      <p:ext uri="{BB962C8B-B14F-4D97-AF65-F5344CB8AC3E}">
        <p14:creationId xmlns:p14="http://schemas.microsoft.com/office/powerpoint/2010/main" val="248975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48E27484-F3C3-8D9A-F232-5C5A6CD5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17" y="276225"/>
            <a:ext cx="9776540" cy="630555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F26F978-DDC3-3C15-4E3C-03D0F8DAF2E7}"/>
              </a:ext>
            </a:extLst>
          </p:cNvPr>
          <p:cNvSpPr/>
          <p:nvPr/>
        </p:nvSpPr>
        <p:spPr>
          <a:xfrm>
            <a:off x="864973" y="514864"/>
            <a:ext cx="4674972" cy="700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3262995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Solution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b="1" dirty="0" err="1"/>
              <a:t>Attention</a:t>
            </a:r>
            <a:r>
              <a:rPr lang="pt-PT" sz="3000" b="1" dirty="0"/>
              <a:t> </a:t>
            </a:r>
            <a:r>
              <a:rPr lang="pt-PT" sz="3000" b="1" dirty="0" err="1"/>
              <a:t>mechanisms</a:t>
            </a:r>
            <a:r>
              <a:rPr lang="pt-PT" sz="3000" b="1" dirty="0"/>
              <a:t> </a:t>
            </a:r>
            <a:r>
              <a:rPr lang="pt-PT" sz="3000" dirty="0"/>
              <a:t>(</a:t>
            </a:r>
            <a:r>
              <a:rPr lang="pt-PT" sz="3000" dirty="0" err="1"/>
              <a:t>Bahdanau</a:t>
            </a:r>
            <a:r>
              <a:rPr lang="pt-PT" sz="3000" dirty="0"/>
              <a:t> </a:t>
            </a:r>
            <a:r>
              <a:rPr lang="pt-PT" sz="3000" dirty="0" err="1"/>
              <a:t>et</a:t>
            </a:r>
            <a:r>
              <a:rPr lang="pt-PT" sz="3000" dirty="0"/>
              <a:t> al., 2015) </a:t>
            </a:r>
            <a:r>
              <a:rPr lang="pt-PT" sz="3000" dirty="0" err="1">
                <a:ea typeface="+mn-lt"/>
                <a:cs typeface="+mn-lt"/>
              </a:rPr>
              <a:t>allow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language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models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focus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on</a:t>
            </a:r>
            <a:r>
              <a:rPr lang="pt-PT" sz="3000" dirty="0">
                <a:ea typeface="+mn-lt"/>
                <a:cs typeface="+mn-lt"/>
              </a:rPr>
              <a:t> a particular </a:t>
            </a:r>
            <a:r>
              <a:rPr lang="pt-PT" sz="3000" dirty="0" err="1">
                <a:ea typeface="+mn-lt"/>
                <a:cs typeface="+mn-lt"/>
              </a:rPr>
              <a:t>part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observed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context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each</a:t>
            </a:r>
            <a:r>
              <a:rPr lang="pt-PT" sz="3000" dirty="0">
                <a:ea typeface="+mn-lt"/>
                <a:cs typeface="+mn-lt"/>
              </a:rPr>
              <a:t> time step.</a:t>
            </a:r>
            <a:endParaRPr lang="pt-PT" sz="3000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Originally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developed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dirty="0" err="1">
                <a:ea typeface="+mn-lt"/>
                <a:cs typeface="+mn-lt"/>
              </a:rPr>
              <a:t>machine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translation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dirty="0" err="1">
                <a:ea typeface="+mn-lt"/>
                <a:cs typeface="+mn-lt"/>
              </a:rPr>
              <a:t>and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intuitively</a:t>
            </a:r>
            <a:r>
              <a:rPr lang="pt-PT" sz="2600" dirty="0">
                <a:ea typeface="+mn-lt"/>
                <a:cs typeface="+mn-lt"/>
              </a:rPr>
              <a:t> similar to </a:t>
            </a:r>
            <a:r>
              <a:rPr lang="pt-PT" sz="2600" dirty="0" err="1">
                <a:ea typeface="+mn-lt"/>
                <a:cs typeface="+mn-lt"/>
              </a:rPr>
              <a:t>word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alignments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between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different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languages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18852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does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work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>
                <a:ea typeface="+mn-lt"/>
                <a:cs typeface="+mn-lt"/>
              </a:rPr>
              <a:t>In general,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have</a:t>
            </a:r>
            <a:r>
              <a:rPr lang="pt-PT" sz="3000" dirty="0">
                <a:ea typeface="+mn-lt"/>
                <a:cs typeface="+mn-lt"/>
              </a:rPr>
              <a:t> a single </a:t>
            </a:r>
            <a:r>
              <a:rPr lang="pt-PT" sz="3000" b="1" err="1">
                <a:ea typeface="+mn-lt"/>
                <a:cs typeface="+mn-lt"/>
              </a:rPr>
              <a:t>query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vector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multiple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vectors</a:t>
            </a:r>
            <a:r>
              <a:rPr lang="pt-PT" sz="3000" dirty="0">
                <a:ea typeface="+mn-lt"/>
                <a:cs typeface="+mn-lt"/>
              </a:rPr>
              <a:t>. </a:t>
            </a:r>
            <a:r>
              <a:rPr lang="pt-PT" sz="3000" err="1">
                <a:ea typeface="+mn-lt"/>
                <a:cs typeface="+mn-lt"/>
              </a:rPr>
              <a:t>We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want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b="1" dirty="0">
                <a:ea typeface="+mn-lt"/>
                <a:cs typeface="+mn-lt"/>
              </a:rPr>
              <a:t>score </a:t>
            </a:r>
            <a:r>
              <a:rPr lang="pt-PT" sz="3000" b="1" err="1">
                <a:ea typeface="+mn-lt"/>
                <a:cs typeface="+mn-lt"/>
              </a:rPr>
              <a:t>each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query-key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pair</a:t>
            </a:r>
            <a:r>
              <a:rPr lang="pt-PT" sz="3000" dirty="0">
                <a:ea typeface="+mn-lt"/>
                <a:cs typeface="+mn-lt"/>
              </a:rPr>
              <a:t>.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In a neural </a:t>
            </a:r>
            <a:r>
              <a:rPr lang="pt-PT" sz="3000" dirty="0" err="1">
                <a:ea typeface="+mn-lt"/>
                <a:cs typeface="+mn-lt"/>
              </a:rPr>
              <a:t>language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model</a:t>
            </a:r>
            <a:r>
              <a:rPr lang="pt-PT" sz="3000" dirty="0">
                <a:ea typeface="+mn-lt"/>
                <a:cs typeface="+mn-lt"/>
              </a:rPr>
              <a:t>, </a:t>
            </a:r>
            <a:r>
              <a:rPr lang="pt-PT" sz="3000" dirty="0" err="1">
                <a:ea typeface="+mn-lt"/>
                <a:cs typeface="+mn-lt"/>
              </a:rPr>
              <a:t>what</a:t>
            </a:r>
            <a:r>
              <a:rPr lang="pt-PT" sz="3000" dirty="0">
                <a:ea typeface="+mn-lt"/>
                <a:cs typeface="+mn-lt"/>
              </a:rPr>
              <a:t> are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queries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keys</a:t>
            </a:r>
            <a:r>
              <a:rPr lang="pt-PT" sz="3000" dirty="0">
                <a:ea typeface="+mn-lt"/>
                <a:cs typeface="+mn-lt"/>
              </a:rPr>
              <a:t>?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360676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B340AC78-EF94-F418-E569-C8EC2D61F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6094" y="2690835"/>
            <a:ext cx="8799812" cy="3084297"/>
          </a:xfrm>
        </p:spPr>
      </p:pic>
    </p:spTree>
    <p:extLst>
      <p:ext uri="{BB962C8B-B14F-4D97-AF65-F5344CB8AC3E}">
        <p14:creationId xmlns:p14="http://schemas.microsoft.com/office/powerpoint/2010/main" val="4139122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C969448A-9873-D218-FF87-432CE9F3A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82" y="1326163"/>
            <a:ext cx="8999837" cy="47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12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3BAAEEF9-4487-469D-DFE1-7EA1ABC5F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25" y="1163594"/>
            <a:ext cx="8886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9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345BE0AA-BD9F-BDC6-CDD2-4E8D4102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22" y="1041957"/>
            <a:ext cx="7620258" cy="55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FD3345D0-EE0B-2E05-3DDC-65F6D77E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28" y="825713"/>
            <a:ext cx="9448543" cy="5742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9606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5D89724F-B33A-5994-3DD1-CFA2518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31" y="877200"/>
            <a:ext cx="9598369" cy="5742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57482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diagrama, file, Paralelo&#10;&#10;Descrição gerada automaticamente">
            <a:extLst>
              <a:ext uri="{FF2B5EF4-FFF2-40B4-BE49-F238E27FC236}">
                <a16:creationId xmlns:a16="http://schemas.microsoft.com/office/drawing/2014/main" id="{77EF75C4-025D-807E-48A8-21224674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42" y="763930"/>
            <a:ext cx="9319055" cy="5742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17872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Mechanisms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in Neural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PT" sz="3000" dirty="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b="1" dirty="0">
                <a:ea typeface="+mn-lt"/>
                <a:cs typeface="+mn-lt"/>
              </a:rPr>
              <a:t>solves </a:t>
            </a:r>
            <a:r>
              <a:rPr lang="pt-PT" sz="3000" b="1" dirty="0" err="1">
                <a:ea typeface="+mn-lt"/>
                <a:cs typeface="+mn-lt"/>
              </a:rPr>
              <a:t>the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bottleneck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problem</a:t>
            </a:r>
            <a:endParaRPr lang="pt-PT" sz="3000" b="1" dirty="0" err="1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Attention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allows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decoder</a:t>
            </a:r>
            <a:r>
              <a:rPr lang="pt-PT" sz="2600" dirty="0">
                <a:ea typeface="+mn-lt"/>
                <a:cs typeface="+mn-lt"/>
              </a:rPr>
              <a:t> to look </a:t>
            </a:r>
            <a:r>
              <a:rPr lang="pt-PT" sz="2600" dirty="0" err="1">
                <a:ea typeface="+mn-lt"/>
                <a:cs typeface="+mn-lt"/>
              </a:rPr>
              <a:t>directly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source</a:t>
            </a:r>
            <a:r>
              <a:rPr lang="pt-PT" sz="2600" dirty="0">
                <a:ea typeface="+mn-lt"/>
                <a:cs typeface="+mn-lt"/>
              </a:rPr>
              <a:t>; bypass </a:t>
            </a:r>
            <a:r>
              <a:rPr lang="pt-PT" sz="2600" dirty="0" err="1">
                <a:ea typeface="+mn-lt"/>
                <a:cs typeface="+mn-lt"/>
              </a:rPr>
              <a:t>bottleneck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helps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with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vanishing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gradient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err="1">
                <a:ea typeface="+mn-lt"/>
                <a:cs typeface="+mn-lt"/>
              </a:rPr>
              <a:t>problem</a:t>
            </a:r>
            <a:endParaRPr lang="pt-PT" sz="30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Provides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shortcut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dirty="0" err="1">
                <a:ea typeface="+mn-lt"/>
                <a:cs typeface="+mn-lt"/>
              </a:rPr>
              <a:t>faraway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states</a:t>
            </a:r>
            <a:r>
              <a:rPr lang="pt-PT" sz="2600" dirty="0">
                <a:ea typeface="+mn-lt"/>
                <a:cs typeface="+mn-lt"/>
              </a:rPr>
              <a:t> (???)</a:t>
            </a:r>
            <a:endParaRPr lang="pt-PT" sz="2600" b="1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provides</a:t>
            </a:r>
            <a:r>
              <a:rPr lang="pt-PT" sz="3000" dirty="0">
                <a:ea typeface="+mn-lt"/>
                <a:cs typeface="+mn-lt"/>
              </a:rPr>
              <a:t> some </a:t>
            </a:r>
            <a:r>
              <a:rPr lang="pt-PT" sz="3000" b="1" err="1">
                <a:ea typeface="+mn-lt"/>
                <a:cs typeface="+mn-lt"/>
              </a:rPr>
              <a:t>interpretability</a:t>
            </a:r>
            <a:endParaRPr lang="pt-PT" sz="3000" b="1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By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inspecting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attention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distribution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 dirty="0">
                <a:ea typeface="+mn-lt"/>
                <a:cs typeface="+mn-lt"/>
              </a:rPr>
              <a:t> can </a:t>
            </a:r>
            <a:r>
              <a:rPr lang="pt-PT" sz="2600" err="1">
                <a:ea typeface="+mn-lt"/>
                <a:cs typeface="+mn-lt"/>
              </a:rPr>
              <a:t>see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what</a:t>
            </a:r>
            <a:r>
              <a:rPr lang="pt-PT" sz="2600" dirty="0">
                <a:ea typeface="+mn-lt"/>
                <a:cs typeface="+mn-lt"/>
              </a:rPr>
              <a:t> </a:t>
            </a: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decoder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was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focusing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on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We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get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alignment</a:t>
            </a:r>
            <a:r>
              <a:rPr lang="pt-PT" sz="2600" dirty="0">
                <a:ea typeface="+mn-lt"/>
                <a:cs typeface="+mn-lt"/>
              </a:rPr>
              <a:t> for free!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This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is</a:t>
            </a:r>
            <a:r>
              <a:rPr lang="pt-PT" sz="2600" dirty="0">
                <a:ea typeface="+mn-lt"/>
                <a:cs typeface="+mn-lt"/>
              </a:rPr>
              <a:t> cool </a:t>
            </a:r>
            <a:r>
              <a:rPr lang="pt-PT" sz="2600" err="1">
                <a:ea typeface="+mn-lt"/>
                <a:cs typeface="+mn-lt"/>
              </a:rPr>
              <a:t>because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we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never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explicitly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trained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an</a:t>
            </a:r>
            <a:r>
              <a:rPr lang="pt-PT" sz="2600" dirty="0">
                <a:ea typeface="+mn-lt"/>
                <a:cs typeface="+mn-lt"/>
              </a:rPr>
              <a:t> </a:t>
            </a: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dirty="0" err="1">
                <a:ea typeface="+mn-lt"/>
                <a:cs typeface="+mn-lt"/>
              </a:rPr>
              <a:t>alignment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system</a:t>
            </a:r>
            <a:endParaRPr lang="pt-PT" sz="26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The</a:t>
            </a:r>
            <a:r>
              <a:rPr lang="pt-PT" sz="2600" dirty="0">
                <a:ea typeface="+mn-lt"/>
                <a:cs typeface="+mn-lt"/>
              </a:rPr>
              <a:t> network </a:t>
            </a:r>
            <a:r>
              <a:rPr lang="pt-PT" sz="2600" dirty="0" err="1">
                <a:ea typeface="+mn-lt"/>
                <a:cs typeface="+mn-lt"/>
              </a:rPr>
              <a:t>just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learned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alignment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by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itself</a:t>
            </a: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exto, captura de ecrã, file, diagrama&#10;&#10;Descrição gerada automaticamente">
            <a:extLst>
              <a:ext uri="{FF2B5EF4-FFF2-40B4-BE49-F238E27FC236}">
                <a16:creationId xmlns:a16="http://schemas.microsoft.com/office/drawing/2014/main" id="{5A1E8B4F-F241-4D4A-6CB1-9003EF63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616" y="2278921"/>
            <a:ext cx="2959958" cy="426694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F9CAB73-E3BA-635F-33C5-085781228B98}"/>
              </a:ext>
            </a:extLst>
          </p:cNvPr>
          <p:cNvSpPr/>
          <p:nvPr/>
        </p:nvSpPr>
        <p:spPr>
          <a:xfrm>
            <a:off x="8701216" y="3676134"/>
            <a:ext cx="380999" cy="298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296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E0F213DB-9B82-D267-D745-AB6E50F3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1152525"/>
            <a:ext cx="5400675" cy="53054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RNNs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/>
              <a:t>RNN </a:t>
            </a:r>
            <a:r>
              <a:rPr lang="pt-PT" sz="3000" err="1">
                <a:solidFill>
                  <a:srgbClr val="00B050"/>
                </a:solidFill>
              </a:rPr>
              <a:t>Advantages</a:t>
            </a:r>
            <a:r>
              <a:rPr lang="pt-PT" sz="3000" dirty="0"/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Can </a:t>
            </a:r>
            <a:r>
              <a:rPr lang="pt-PT" sz="2600" err="1">
                <a:ea typeface="+mn-lt"/>
                <a:cs typeface="+mn-lt"/>
              </a:rPr>
              <a:t>process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any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length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input</a:t>
            </a:r>
            <a:endParaRPr lang="pt-PT" sz="2600" dirty="0">
              <a:solidFill>
                <a:srgbClr val="00B050"/>
              </a:solidFill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Model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size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doesn't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increase</a:t>
            </a:r>
            <a:r>
              <a:rPr lang="pt-PT" sz="2600" dirty="0">
                <a:ea typeface="+mn-lt"/>
                <a:cs typeface="+mn-lt"/>
              </a:rPr>
              <a:t> for </a:t>
            </a:r>
            <a:r>
              <a:rPr lang="pt-PT" sz="2600" err="1">
                <a:ea typeface="+mn-lt"/>
                <a:cs typeface="+mn-lt"/>
              </a:rPr>
              <a:t>longer</a:t>
            </a:r>
            <a:r>
              <a:rPr lang="pt-PT" sz="2600" dirty="0">
                <a:ea typeface="+mn-lt"/>
                <a:cs typeface="+mn-lt"/>
              </a:rPr>
              <a:t> input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 err="1">
                <a:ea typeface="+mn-lt"/>
                <a:cs typeface="+mn-lt"/>
              </a:rPr>
              <a:t>Computation</a:t>
            </a:r>
            <a:r>
              <a:rPr lang="pt-PT" sz="2600" dirty="0">
                <a:ea typeface="+mn-lt"/>
                <a:cs typeface="+mn-lt"/>
              </a:rPr>
              <a:t> for step t can (in </a:t>
            </a:r>
            <a:r>
              <a:rPr lang="pt-PT" sz="2600" dirty="0" err="1">
                <a:ea typeface="+mn-lt"/>
                <a:cs typeface="+mn-lt"/>
              </a:rPr>
              <a:t>theory</a:t>
            </a:r>
            <a:r>
              <a:rPr lang="pt-PT" sz="2600" dirty="0">
                <a:ea typeface="+mn-lt"/>
                <a:cs typeface="+mn-lt"/>
              </a:rPr>
              <a:t>) use </a:t>
            </a:r>
            <a:r>
              <a:rPr lang="pt-PT" sz="2600" dirty="0" err="1">
                <a:ea typeface="+mn-lt"/>
                <a:cs typeface="+mn-lt"/>
              </a:rPr>
              <a:t>information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from</a:t>
            </a:r>
            <a:endParaRPr lang="pt-PT" sz="2600" dirty="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many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steps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back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Weights</a:t>
            </a:r>
            <a:r>
              <a:rPr lang="pt-PT" sz="2600" dirty="0">
                <a:solidFill>
                  <a:srgbClr val="00B050"/>
                </a:solidFill>
                <a:ea typeface="+mn-lt"/>
                <a:cs typeface="+mn-lt"/>
              </a:rPr>
              <a:t> are </a:t>
            </a:r>
            <a:r>
              <a:rPr lang="pt-PT" sz="2600" err="1">
                <a:solidFill>
                  <a:srgbClr val="00B050"/>
                </a:solidFill>
                <a:ea typeface="+mn-lt"/>
                <a:cs typeface="+mn-lt"/>
              </a:rPr>
              <a:t>shared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across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timesteps</a:t>
            </a:r>
            <a:endParaRPr lang="pt-PT" sz="260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sz="26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RNN </a:t>
            </a:r>
            <a:r>
              <a:rPr lang="pt-PT" sz="3000" err="1">
                <a:solidFill>
                  <a:srgbClr val="C00000"/>
                </a:solidFill>
                <a:ea typeface="+mn-lt"/>
                <a:cs typeface="+mn-lt"/>
              </a:rPr>
              <a:t>Disadvantages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err="1">
                <a:ea typeface="+mn-lt"/>
                <a:cs typeface="+mn-lt"/>
              </a:rPr>
              <a:t>Recurrent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computation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>
                <a:solidFill>
                  <a:srgbClr val="C00000"/>
                </a:solidFill>
                <a:ea typeface="+mn-lt"/>
                <a:cs typeface="+mn-lt"/>
              </a:rPr>
              <a:t>slow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sz="2600" dirty="0">
                <a:ea typeface="+mn-lt"/>
                <a:cs typeface="+mn-lt"/>
              </a:rPr>
              <a:t>In </a:t>
            </a:r>
            <a:r>
              <a:rPr lang="pt-PT" sz="2600" err="1">
                <a:ea typeface="+mn-lt"/>
                <a:cs typeface="+mn-lt"/>
              </a:rPr>
              <a:t>practice</a:t>
            </a:r>
            <a:r>
              <a:rPr lang="pt-PT" sz="2600" dirty="0">
                <a:ea typeface="+mn-lt"/>
                <a:cs typeface="+mn-lt"/>
              </a:rPr>
              <a:t>, </a:t>
            </a:r>
            <a:r>
              <a:rPr lang="pt-PT" sz="2600" err="1">
                <a:ea typeface="+mn-lt"/>
                <a:cs typeface="+mn-lt"/>
              </a:rPr>
              <a:t>difficult</a:t>
            </a:r>
            <a:r>
              <a:rPr lang="pt-PT" sz="2600" dirty="0">
                <a:ea typeface="+mn-lt"/>
                <a:cs typeface="+mn-lt"/>
              </a:rPr>
              <a:t> to </a:t>
            </a:r>
            <a:r>
              <a:rPr lang="pt-PT" sz="2600" err="1">
                <a:ea typeface="+mn-lt"/>
                <a:cs typeface="+mn-lt"/>
              </a:rPr>
              <a:t>access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information</a:t>
            </a:r>
            <a:endParaRPr lang="pt-PT" sz="2600" dirty="0" err="1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pt-PT" sz="2600" dirty="0">
                <a:ea typeface="+mn-lt"/>
                <a:cs typeface="+mn-lt"/>
              </a:rPr>
              <a:t>   </a:t>
            </a:r>
            <a:r>
              <a:rPr lang="pt-PT" sz="2600" err="1">
                <a:ea typeface="+mn-lt"/>
                <a:cs typeface="+mn-lt"/>
              </a:rPr>
              <a:t>from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solidFill>
                  <a:srgbClr val="C00000"/>
                </a:solidFill>
                <a:ea typeface="+mn-lt"/>
                <a:cs typeface="+mn-lt"/>
              </a:rPr>
              <a:t>many</a:t>
            </a:r>
            <a:r>
              <a:rPr lang="pt-PT" sz="2600" dirty="0">
                <a:solidFill>
                  <a:srgbClr val="C00000"/>
                </a:solidFill>
                <a:ea typeface="+mn-lt"/>
                <a:cs typeface="+mn-lt"/>
              </a:rPr>
              <a:t> steps </a:t>
            </a:r>
            <a:r>
              <a:rPr lang="pt-PT" sz="2600" err="1">
                <a:solidFill>
                  <a:srgbClr val="C00000"/>
                </a:solidFill>
                <a:ea typeface="+mn-lt"/>
                <a:cs typeface="+mn-lt"/>
              </a:rPr>
              <a:t>back</a:t>
            </a:r>
            <a:r>
              <a:rPr lang="pt-PT" sz="2600" dirty="0">
                <a:ea typeface="+mn-lt"/>
                <a:cs typeface="+mn-lt"/>
              </a:rPr>
              <a:t>.</a:t>
            </a:r>
          </a:p>
          <a:p>
            <a:pPr marL="457200" lvl="1" indent="0">
              <a:buNone/>
            </a:pPr>
            <a:endParaRPr lang="pt-PT" sz="2600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506133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Many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Variants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/>
              <a:t>Original </a:t>
            </a:r>
            <a:r>
              <a:rPr lang="pt-PT" sz="3000" err="1"/>
              <a:t>formulation</a:t>
            </a:r>
            <a:r>
              <a:rPr lang="pt-PT" sz="3000"/>
              <a:t>:</a:t>
            </a:r>
            <a:endParaRPr lang="pt-PT" sz="3000" dirty="0"/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>
                <a:ea typeface="+mn-lt"/>
                <a:cs typeface="+mn-lt"/>
              </a:rPr>
              <a:t>Bilinear </a:t>
            </a:r>
            <a:r>
              <a:rPr lang="pt-PT" sz="3000" dirty="0" err="1">
                <a:ea typeface="+mn-lt"/>
                <a:cs typeface="+mn-lt"/>
              </a:rPr>
              <a:t>product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err="1">
                <a:ea typeface="+mn-lt"/>
                <a:cs typeface="+mn-lt"/>
              </a:rPr>
              <a:t>Dot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product</a:t>
            </a:r>
            <a:r>
              <a:rPr lang="pt-PT" sz="3000">
                <a:ea typeface="+mn-lt"/>
                <a:cs typeface="+mn-lt"/>
              </a:rPr>
              <a:t>:</a:t>
            </a:r>
            <a:endParaRPr lang="pt-PT" sz="3000" dirty="0">
              <a:ea typeface="+mn-lt"/>
              <a:cs typeface="+mn-lt"/>
            </a:endParaRPr>
          </a:p>
          <a:p>
            <a:endParaRPr lang="pt-PT" sz="3000" dirty="0">
              <a:ea typeface="+mn-lt"/>
              <a:cs typeface="+mn-lt"/>
            </a:endParaRPr>
          </a:p>
          <a:p>
            <a:r>
              <a:rPr lang="pt-PT" sz="3000" dirty="0" err="1">
                <a:ea typeface="+mn-lt"/>
                <a:cs typeface="+mn-lt"/>
              </a:rPr>
              <a:t>Scaled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dot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product</a:t>
            </a:r>
            <a:r>
              <a:rPr lang="pt-PT" sz="3000" dirty="0"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ipo de letra, tipografia, texto, caligrafia&#10;&#10;Descrição gerada automaticamente">
            <a:extLst>
              <a:ext uri="{FF2B5EF4-FFF2-40B4-BE49-F238E27FC236}">
                <a16:creationId xmlns:a16="http://schemas.microsoft.com/office/drawing/2014/main" id="{235BA091-EFA9-5EC3-DB95-D725B1B3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76" y="1322044"/>
            <a:ext cx="4705350" cy="733425"/>
          </a:xfrm>
          <a:prstGeom prst="rect">
            <a:avLst/>
          </a:prstGeom>
        </p:spPr>
      </p:pic>
      <p:pic>
        <p:nvPicPr>
          <p:cNvPr id="12" name="Imagem 11" descr="Uma imagem com texto, Tipo de letra, branco, Gráficos&#10;&#10;Descrição gerada automaticamente">
            <a:extLst>
              <a:ext uri="{FF2B5EF4-FFF2-40B4-BE49-F238E27FC236}">
                <a16:creationId xmlns:a16="http://schemas.microsoft.com/office/drawing/2014/main" id="{39B57199-DEEE-8A12-0F4E-B8D34E53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79" y="2301831"/>
            <a:ext cx="6229350" cy="771525"/>
          </a:xfrm>
          <a:prstGeom prst="rect">
            <a:avLst/>
          </a:prstGeom>
        </p:spPr>
      </p:pic>
      <p:pic>
        <p:nvPicPr>
          <p:cNvPr id="13" name="Imagem 12" descr="Uma imagem com texto, Tipo de letra, branco, tipografia&#10;&#10;Descrição gerada automaticamente">
            <a:extLst>
              <a:ext uri="{FF2B5EF4-FFF2-40B4-BE49-F238E27FC236}">
                <a16:creationId xmlns:a16="http://schemas.microsoft.com/office/drawing/2014/main" id="{89903B73-E83D-A25D-53A1-0B929CB8A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043" y="3333105"/>
            <a:ext cx="6877050" cy="809625"/>
          </a:xfrm>
          <a:prstGeom prst="rect">
            <a:avLst/>
          </a:prstGeom>
        </p:spPr>
      </p:pic>
      <p:pic>
        <p:nvPicPr>
          <p:cNvPr id="14" name="Imagem 13" descr="Uma imagem com Tipo de letra, texto, branco, tipografia&#10;&#10;Descrição gerada automaticamente">
            <a:extLst>
              <a:ext uri="{FF2B5EF4-FFF2-40B4-BE49-F238E27FC236}">
                <a16:creationId xmlns:a16="http://schemas.microsoft.com/office/drawing/2014/main" id="{1BE2AA91-7B58-43BF-B463-5A7383E2C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469" y="4408273"/>
            <a:ext cx="55435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2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Analysis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BB1D8A78-DAE9-4031-309B-E699358CC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1736" y="1619679"/>
            <a:ext cx="10308527" cy="4351338"/>
          </a:xfrm>
        </p:spPr>
      </p:pic>
    </p:spTree>
    <p:extLst>
      <p:ext uri="{BB962C8B-B14F-4D97-AF65-F5344CB8AC3E}">
        <p14:creationId xmlns:p14="http://schemas.microsoft.com/office/powerpoint/2010/main" val="951428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Analysis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8" name="Marcador de Posição de Conteúdo 7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8DEBEC3F-EDA5-A1A1-FB97-3C6B2BBB9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168" y="1506409"/>
            <a:ext cx="10308527" cy="4351338"/>
          </a:xfrm>
        </p:spPr>
      </p:pic>
    </p:spTree>
    <p:extLst>
      <p:ext uri="{BB962C8B-B14F-4D97-AF65-F5344CB8AC3E}">
        <p14:creationId xmlns:p14="http://schemas.microsoft.com/office/powerpoint/2010/main" val="4236489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Imagem 8" descr="Uma imagem com texto, captura de ecrã, diagrama, quadrado&#10;&#10;Descrição gerada automaticamente">
            <a:extLst>
              <a:ext uri="{FF2B5EF4-FFF2-40B4-BE49-F238E27FC236}">
                <a16:creationId xmlns:a16="http://schemas.microsoft.com/office/drawing/2014/main" id="{BAB72EBC-A0CA-E340-36A2-770B9706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323975"/>
            <a:ext cx="104965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53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captura de ecrã, diagrama, quadrado&#10;&#10;Descrição gerada automaticamente">
            <a:extLst>
              <a:ext uri="{FF2B5EF4-FFF2-40B4-BE49-F238E27FC236}">
                <a16:creationId xmlns:a16="http://schemas.microsoft.com/office/drawing/2014/main" id="{4DFA8AA6-2109-EE3A-0A79-6D3E59D4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221002"/>
            <a:ext cx="104965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4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D871F9AC-44FA-BFEC-962F-E1C0E2DED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094860"/>
            <a:ext cx="10496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2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05FDB49E-868B-14E8-B386-01988D70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094860"/>
            <a:ext cx="10496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85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Visualizing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Attention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Imagem 2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C9C4753E-FE03-BCF9-9B5A-1263E0D9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187536"/>
            <a:ext cx="10496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74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Exercises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dirty="0" err="1">
                <a:ea typeface="+mn-lt"/>
                <a:cs typeface="+mn-lt"/>
              </a:rPr>
              <a:t>Let's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implement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attention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mechanisms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PyTorch</a:t>
            </a:r>
            <a:r>
              <a:rPr lang="pt-PT" sz="3000" dirty="0">
                <a:ea typeface="+mn-lt"/>
                <a:cs typeface="+mn-lt"/>
              </a:rPr>
              <a:t>. </a:t>
            </a:r>
            <a:endParaRPr lang="pt-PT" sz="3000" dirty="0"/>
          </a:p>
          <a:p>
            <a:endParaRPr lang="pt-PT"/>
          </a:p>
          <a:p>
            <a:endParaRPr lang="pt-PT"/>
          </a:p>
          <a:p>
            <a:endParaRPr lang="pt-PT"/>
          </a:p>
          <a:p>
            <a:r>
              <a:rPr lang="pt-PT" sz="3000" dirty="0" err="1">
                <a:ea typeface="+mn-lt"/>
                <a:cs typeface="+mn-lt"/>
              </a:rPr>
              <a:t>Follow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instructions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notebook</a:t>
            </a:r>
            <a:r>
              <a:rPr lang="pt-PT" sz="3000" dirty="0">
                <a:ea typeface="+mn-lt"/>
                <a:cs typeface="+mn-lt"/>
              </a:rPr>
              <a:t>: "seq2seq_translation_exercises.ipynb".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145729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Tipo de letra, branco, texto, tipografia&#10;&#10;Descrição gerada automaticamente">
            <a:extLst>
              <a:ext uri="{FF2B5EF4-FFF2-40B4-BE49-F238E27FC236}">
                <a16:creationId xmlns:a16="http://schemas.microsoft.com/office/drawing/2014/main" id="{03FA0AE8-EAE8-D87C-7044-3DB43A9A1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613" y="4371975"/>
            <a:ext cx="1971675" cy="571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26" y="1321203"/>
            <a:ext cx="11001375" cy="5230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3000" err="1"/>
              <a:t>Get</a:t>
            </a:r>
            <a:r>
              <a:rPr lang="pt-PT" sz="3000" dirty="0"/>
              <a:t> a </a:t>
            </a:r>
            <a:r>
              <a:rPr lang="pt-PT" sz="3000" b="1" err="1"/>
              <a:t>big</a:t>
            </a:r>
            <a:r>
              <a:rPr lang="pt-PT" sz="3000" b="1" dirty="0"/>
              <a:t> corpus</a:t>
            </a:r>
            <a:r>
              <a:rPr lang="pt-PT" sz="3000" dirty="0"/>
              <a:t> </a:t>
            </a:r>
            <a:r>
              <a:rPr lang="pt-PT" sz="3000" err="1"/>
              <a:t>of</a:t>
            </a:r>
            <a:r>
              <a:rPr lang="pt-PT" sz="3000" dirty="0"/>
              <a:t> </a:t>
            </a:r>
            <a:r>
              <a:rPr lang="pt-PT" sz="3000" err="1"/>
              <a:t>text</a:t>
            </a:r>
            <a:r>
              <a:rPr lang="pt-PT" sz="3000" dirty="0"/>
              <a:t> </a:t>
            </a:r>
            <a:r>
              <a:rPr lang="pt-PT" sz="3000" err="1"/>
              <a:t>which</a:t>
            </a:r>
            <a:r>
              <a:rPr lang="pt-PT" sz="3000" dirty="0"/>
              <a:t> </a:t>
            </a:r>
            <a:r>
              <a:rPr lang="pt-PT" sz="3000" err="1"/>
              <a:t>is</a:t>
            </a:r>
            <a:r>
              <a:rPr lang="pt-PT" sz="3000" dirty="0"/>
              <a:t> a </a:t>
            </a:r>
            <a:r>
              <a:rPr lang="pt-PT" sz="3000" err="1"/>
              <a:t>sequence</a:t>
            </a:r>
            <a:r>
              <a:rPr lang="pt-PT" sz="3000" dirty="0"/>
              <a:t> </a:t>
            </a:r>
            <a:r>
              <a:rPr lang="pt-PT" sz="3000" err="1"/>
              <a:t>of</a:t>
            </a:r>
            <a:r>
              <a:rPr lang="pt-PT" sz="3000" dirty="0"/>
              <a:t> </a:t>
            </a:r>
            <a:r>
              <a:rPr lang="pt-PT" sz="3000" err="1"/>
              <a:t>words</a:t>
            </a:r>
            <a:endParaRPr lang="pt-PT" sz="300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err="1">
                <a:ea typeface="+mn-lt"/>
                <a:cs typeface="+mn-lt"/>
              </a:rPr>
              <a:t>Fed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RNN. Compute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outpur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distribution</a:t>
            </a:r>
            <a:r>
              <a:rPr lang="pt-PT" dirty="0">
                <a:ea typeface="+mn-lt"/>
                <a:cs typeface="+mn-lt"/>
              </a:rPr>
              <a:t>        for </a:t>
            </a:r>
            <a:r>
              <a:rPr lang="pt-PT" b="1" err="1">
                <a:ea typeface="+mn-lt"/>
                <a:cs typeface="+mn-lt"/>
              </a:rPr>
              <a:t>every</a:t>
            </a:r>
            <a:r>
              <a:rPr lang="pt-PT" b="1" dirty="0">
                <a:ea typeface="+mn-lt"/>
                <a:cs typeface="+mn-lt"/>
              </a:rPr>
              <a:t> step t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i.e. </a:t>
            </a:r>
            <a:r>
              <a:rPr lang="pt-PT" dirty="0" err="1">
                <a:ea typeface="+mn-lt"/>
                <a:cs typeface="+mn-lt"/>
              </a:rPr>
              <a:t>predict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probability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distribution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every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given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words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far</a:t>
            </a:r>
            <a:endParaRPr lang="pt-PT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Loss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funtion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step t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usualy</a:t>
            </a:r>
            <a:r>
              <a:rPr lang="pt-PT" dirty="0">
                <a:ea typeface="+mn-lt"/>
                <a:cs typeface="+mn-lt"/>
              </a:rPr>
              <a:t> cross-</a:t>
            </a:r>
            <a:r>
              <a:rPr lang="pt-PT" err="1">
                <a:ea typeface="+mn-lt"/>
                <a:cs typeface="+mn-lt"/>
              </a:rPr>
              <a:t>entropy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predicted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probability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distribution</a:t>
            </a:r>
            <a:r>
              <a:rPr lang="pt-PT" dirty="0">
                <a:ea typeface="+mn-lt"/>
                <a:cs typeface="+mn-lt"/>
              </a:rPr>
              <a:t>          ,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true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next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word</a:t>
            </a:r>
            <a:endParaRPr lang="pt-PT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5" name="Imagem 4" descr="Uma imagem com Tipo de letra, escrita à mão, branco, caligrafia&#10;&#10;Descrição gerada automaticamente">
            <a:extLst>
              <a:ext uri="{FF2B5EF4-FFF2-40B4-BE49-F238E27FC236}">
                <a16:creationId xmlns:a16="http://schemas.microsoft.com/office/drawing/2014/main" id="{7F875998-C6C6-27FE-3B4E-470AAF159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50" y="1223963"/>
            <a:ext cx="1981200" cy="657225"/>
          </a:xfrm>
          <a:prstGeom prst="rect">
            <a:avLst/>
          </a:prstGeom>
        </p:spPr>
      </p:pic>
      <p:pic>
        <p:nvPicPr>
          <p:cNvPr id="8" name="Imagem 7" descr="Uma imagem com Tipo de letra, símbolo, branco, caligrafia&#10;&#10;Descrição gerada automaticamente">
            <a:extLst>
              <a:ext uri="{FF2B5EF4-FFF2-40B4-BE49-F238E27FC236}">
                <a16:creationId xmlns:a16="http://schemas.microsoft.com/office/drawing/2014/main" id="{DAF08D3F-F46A-4EA7-1A5D-E753AC97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588" y="2338388"/>
            <a:ext cx="714375" cy="485775"/>
          </a:xfrm>
          <a:prstGeom prst="rect">
            <a:avLst/>
          </a:prstGeom>
        </p:spPr>
      </p:pic>
      <p:pic>
        <p:nvPicPr>
          <p:cNvPr id="9" name="Imagem 8" descr="Uma imagem com Tipo de letra, símbolo, branco, caligrafia&#10;&#10;Descrição gerada automaticamente">
            <a:extLst>
              <a:ext uri="{FF2B5EF4-FFF2-40B4-BE49-F238E27FC236}">
                <a16:creationId xmlns:a16="http://schemas.microsoft.com/office/drawing/2014/main" id="{04A06188-B233-0A05-90D0-AE1381D0F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637" y="4462462"/>
            <a:ext cx="714375" cy="485775"/>
          </a:xfrm>
          <a:prstGeom prst="rect">
            <a:avLst/>
          </a:prstGeom>
        </p:spPr>
      </p:pic>
      <p:pic>
        <p:nvPicPr>
          <p:cNvPr id="12" name="Imagem 11" descr="Uma imagem com Tipo de letra, texto, branco, escrita à mão&#10;&#10;Descrição gerada automaticamente">
            <a:extLst>
              <a:ext uri="{FF2B5EF4-FFF2-40B4-BE49-F238E27FC236}">
                <a16:creationId xmlns:a16="http://schemas.microsoft.com/office/drawing/2014/main" id="{AFBCB1A7-BEC8-C83A-BF68-D9F6C036C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8" y="5105400"/>
            <a:ext cx="6448425" cy="1219200"/>
          </a:xfrm>
          <a:prstGeom prst="rect">
            <a:avLst/>
          </a:prstGeom>
        </p:spPr>
      </p:pic>
      <p:pic>
        <p:nvPicPr>
          <p:cNvPr id="13" name="Imagem 12" descr="Uma imagem com Tipo de letra, branco, texto, símbolo&#10;&#10;Descrição gerada automaticamente">
            <a:extLst>
              <a:ext uri="{FF2B5EF4-FFF2-40B4-BE49-F238E27FC236}">
                <a16:creationId xmlns:a16="http://schemas.microsoft.com/office/drawing/2014/main" id="{932E35C0-19D7-A860-31CF-30BC153FA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913" y="4934078"/>
            <a:ext cx="3819525" cy="1438275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956BDC64-17F0-ADF2-4BB7-D6CE752574F8}"/>
              </a:ext>
            </a:extLst>
          </p:cNvPr>
          <p:cNvSpPr/>
          <p:nvPr/>
        </p:nvSpPr>
        <p:spPr>
          <a:xfrm>
            <a:off x="7105135" y="5581135"/>
            <a:ext cx="906162" cy="2883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BE7D41-8E3D-6F48-D8A1-10CC7C009589}"/>
              </a:ext>
            </a:extLst>
          </p:cNvPr>
          <p:cNvSpPr txBox="1"/>
          <p:nvPr/>
        </p:nvSpPr>
        <p:spPr>
          <a:xfrm>
            <a:off x="6013621" y="6137190"/>
            <a:ext cx="3680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Average</a:t>
            </a:r>
            <a:r>
              <a:rPr lang="pt-PT" dirty="0"/>
              <a:t>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b="1" dirty="0" err="1"/>
              <a:t>overall</a:t>
            </a:r>
            <a:r>
              <a:rPr lang="pt-PT" b="1" dirty="0"/>
              <a:t> </a:t>
            </a:r>
            <a:r>
              <a:rPr lang="pt-PT" b="1" dirty="0" err="1"/>
              <a:t>loss</a:t>
            </a:r>
            <a:r>
              <a:rPr lang="pt-P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3458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2943B950-A761-52C8-2CF6-3CDE0EE26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2951" y="1248976"/>
            <a:ext cx="7031640" cy="5370770"/>
          </a:xfrm>
        </p:spPr>
      </p:pic>
    </p:spTree>
    <p:extLst>
      <p:ext uri="{BB962C8B-B14F-4D97-AF65-F5344CB8AC3E}">
        <p14:creationId xmlns:p14="http://schemas.microsoft.com/office/powerpoint/2010/main" val="349540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9" name="Marcador de Posição de Conteúdo 8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4FF7793-AA7E-FD60-7777-5B00B947D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4435" y="1166597"/>
            <a:ext cx="7175803" cy="5453148"/>
          </a:xfrm>
        </p:spPr>
      </p:pic>
    </p:spTree>
    <p:extLst>
      <p:ext uri="{BB962C8B-B14F-4D97-AF65-F5344CB8AC3E}">
        <p14:creationId xmlns:p14="http://schemas.microsoft.com/office/powerpoint/2010/main" val="105714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Marcador de Posição de Conteúdo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97B4EFB6-D8B0-5B88-9B9A-AACA5A999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7302" y="1248977"/>
            <a:ext cx="6969856" cy="5288392"/>
          </a:xfrm>
        </p:spPr>
      </p:pic>
    </p:spTree>
    <p:extLst>
      <p:ext uri="{BB962C8B-B14F-4D97-AF65-F5344CB8AC3E}">
        <p14:creationId xmlns:p14="http://schemas.microsoft.com/office/powerpoint/2010/main" val="325553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Marcador de Posição de Conteúdo 2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5D812F10-DE06-B09B-0151-4FC639754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707" y="1331355"/>
            <a:ext cx="6949261" cy="5288392"/>
          </a:xfrm>
        </p:spPr>
      </p:pic>
    </p:spTree>
    <p:extLst>
      <p:ext uri="{BB962C8B-B14F-4D97-AF65-F5344CB8AC3E}">
        <p14:creationId xmlns:p14="http://schemas.microsoft.com/office/powerpoint/2010/main" val="268455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Training a RNN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Language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Model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18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058D52-77D7-0C67-B91F-44BD92AE5751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to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Attention</a:t>
            </a:r>
            <a:endParaRPr lang="pt-PT" dirty="0" err="1"/>
          </a:p>
        </p:txBody>
      </p:sp>
      <p:pic>
        <p:nvPicPr>
          <p:cNvPr id="3" name="Marcador de Posição de Conteúdo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42E8DCC2-D7F8-102F-B52B-BA2B9A6A1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7524" y="1331355"/>
            <a:ext cx="7967249" cy="5175121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DBB278-CFD2-2FB9-8201-46D3829E0BB4}"/>
              </a:ext>
            </a:extLst>
          </p:cNvPr>
          <p:cNvSpPr/>
          <p:nvPr/>
        </p:nvSpPr>
        <p:spPr>
          <a:xfrm>
            <a:off x="8155459" y="2007972"/>
            <a:ext cx="2090351" cy="916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Cross-</a:t>
            </a:r>
            <a:r>
              <a:rPr lang="pt-PT" dirty="0" err="1"/>
              <a:t>entropy</a:t>
            </a:r>
            <a:r>
              <a:rPr lang="pt-PT" dirty="0"/>
              <a:t> </a:t>
            </a:r>
            <a:r>
              <a:rPr lang="pt-PT" dirty="0" err="1"/>
              <a:t>loss</a:t>
            </a:r>
            <a:r>
              <a:rPr lang="pt-PT" dirty="0"/>
              <a:t> </a:t>
            </a:r>
            <a:r>
              <a:rPr lang="pt-PT" dirty="0" err="1"/>
              <a:t>averaged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tokens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0524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38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38</vt:i4>
      </vt:variant>
    </vt:vector>
  </HeadingPairs>
  <TitlesOfParts>
    <vt:vector size="39" baseType="lpstr">
      <vt:lpstr>Tema do Office</vt:lpstr>
      <vt:lpstr>Apresentação do PowerPoint</vt:lpstr>
      <vt:lpstr>Recap: RNNs</vt:lpstr>
      <vt:lpstr>Recap: RNNs</vt:lpstr>
      <vt:lpstr>Recap: Training a RNN Language Model</vt:lpstr>
      <vt:lpstr>Recap: Training a RNN Language Model</vt:lpstr>
      <vt:lpstr>Recap: Training a RNN Language Model</vt:lpstr>
      <vt:lpstr>Recap: Training a RNN Language Model</vt:lpstr>
      <vt:lpstr>Recap: Training a RNN Language Model</vt:lpstr>
      <vt:lpstr>Recap: Training a RNN Language Model</vt:lpstr>
      <vt:lpstr>Task: Machine Translation</vt:lpstr>
      <vt:lpstr>Task: Machine Translation</vt:lpstr>
      <vt:lpstr>Task: Machine Translation</vt:lpstr>
      <vt:lpstr>Task: Machine Translation</vt:lpstr>
      <vt:lpstr>Task: Machine Translation</vt:lpstr>
      <vt:lpstr>Problem: Performance Drops as Sentence   Length Grows</vt:lpstr>
      <vt:lpstr>How to preserve Performance for Long Sequences?</vt:lpstr>
      <vt:lpstr>How to preserve Performance for Long Sequences?</vt:lpstr>
      <vt:lpstr>Idea: What If We Use Multiple Vectors?</vt:lpstr>
      <vt:lpstr>Idea: What If We Use Multiple Vectors?</vt:lpstr>
      <vt:lpstr>The Solution: Attention</vt:lpstr>
      <vt:lpstr>How does attention work?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Attention Mechanisms in Neural Language Models</vt:lpstr>
      <vt:lpstr>Many Variants of Attention</vt:lpstr>
      <vt:lpstr>Analysis of Attention Models</vt:lpstr>
      <vt:lpstr>Analysis of Attention Models</vt:lpstr>
      <vt:lpstr>Visualizing Attention</vt:lpstr>
      <vt:lpstr>Visualizing Attention</vt:lpstr>
      <vt:lpstr>Visualizing Attention</vt:lpstr>
      <vt:lpstr>Visualizing Attention</vt:lpstr>
      <vt:lpstr>Visualizing Attention</vt:lpstr>
      <vt:lpstr>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391</cp:revision>
  <dcterms:created xsi:type="dcterms:W3CDTF">2024-11-13T21:12:27Z</dcterms:created>
  <dcterms:modified xsi:type="dcterms:W3CDTF">2024-11-20T22:05:25Z</dcterms:modified>
</cp:coreProperties>
</file>